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68" r:id="rId5"/>
    <p:sldId id="259" r:id="rId6"/>
    <p:sldId id="266" r:id="rId7"/>
    <p:sldId id="260" r:id="rId8"/>
    <p:sldId id="272" r:id="rId9"/>
  </p:sldIdLst>
  <p:sldSz cx="9144000" cy="6858000" type="screen4x3"/>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90" y="-90"/>
      </p:cViewPr>
      <p:guideLst>
        <p:guide orient="horz" pos="2160"/>
        <p:guide pos="2880"/>
      </p:guideLst>
    </p:cSldViewPr>
  </p:slideViewPr>
  <p:notesTextViewPr>
    <p:cViewPr>
      <p:scale>
        <a:sx n="100" d="100"/>
        <a:sy n="100" d="100"/>
      </p:scale>
      <p:origin x="0" y="612"/>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4E3D63-6F35-4701-92F8-A3848507AA15}" type="datetimeFigureOut">
              <a:rPr lang="en-US" smtClean="0"/>
              <a:pPr/>
              <a:t>11/8/2012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8556DE-7419-4E96-A986-4934955FB3CA}" type="slidenum">
              <a:rPr lang="en-US" smtClean="0"/>
              <a:pPr/>
              <a:t>‹#›</a:t>
            </a:fld>
            <a:endParaRPr lang="en-US"/>
          </a:p>
        </p:txBody>
      </p:sp>
    </p:spTree>
    <p:extLst>
      <p:ext uri="{BB962C8B-B14F-4D97-AF65-F5344CB8AC3E}">
        <p14:creationId xmlns:p14="http://schemas.microsoft.com/office/powerpoint/2010/main" xmlns="" val="1568023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following</a:t>
            </a:r>
            <a:r>
              <a:rPr lang="en-US" baseline="0" dirty="0" smtClean="0"/>
              <a:t> is a review of the Henry County Online  8</a:t>
            </a:r>
            <a:r>
              <a:rPr lang="en-US" baseline="30000" dirty="0" smtClean="0"/>
              <a:t>th</a:t>
            </a:r>
            <a:r>
              <a:rPr lang="en-US" baseline="0" dirty="0" smtClean="0"/>
              <a:t> grade language arts course, running 2 semesters.</a:t>
            </a:r>
            <a:endParaRPr lang="en-US" dirty="0"/>
          </a:p>
        </p:txBody>
      </p:sp>
      <p:sp>
        <p:nvSpPr>
          <p:cNvPr id="4" name="Slide Number Placeholder 3"/>
          <p:cNvSpPr>
            <a:spLocks noGrp="1"/>
          </p:cNvSpPr>
          <p:nvPr>
            <p:ph type="sldNum" sz="quarter" idx="10"/>
          </p:nvPr>
        </p:nvSpPr>
        <p:spPr/>
        <p:txBody>
          <a:bodyPr/>
          <a:lstStyle/>
          <a:p>
            <a:fld id="{F98556DE-7419-4E96-A986-4934955FB3CA}" type="slidenum">
              <a:rPr lang="en-US" smtClean="0"/>
              <a:pPr/>
              <a:t>1</a:t>
            </a:fld>
            <a:endParaRPr lang="en-US"/>
          </a:p>
        </p:txBody>
      </p:sp>
    </p:spTree>
    <p:extLst>
      <p:ext uri="{BB962C8B-B14F-4D97-AF65-F5344CB8AC3E}">
        <p14:creationId xmlns:p14="http://schemas.microsoft.com/office/powerpoint/2010/main" xmlns="" val="760448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STRENTGHS:</a:t>
            </a:r>
            <a:r>
              <a:rPr lang="en-US" baseline="0" dirty="0" smtClean="0"/>
              <a:t> </a:t>
            </a:r>
            <a:r>
              <a:rPr lang="en-US" dirty="0" smtClean="0"/>
              <a:t>In the area of content,</a:t>
            </a:r>
            <a:r>
              <a:rPr lang="en-US" baseline="0" dirty="0" smtClean="0"/>
              <a:t> what was noted were: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Goal and objectives of the course that could easily be measured in each module.</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Background information regarding the content used was readily available.</a:t>
            </a:r>
          </a:p>
          <a:p>
            <a:r>
              <a:rPr lang="en-US" dirty="0" smtClean="0"/>
              <a:t>Rich and rigorous</a:t>
            </a:r>
            <a:r>
              <a:rPr lang="en-US" baseline="0" dirty="0" smtClean="0"/>
              <a:t> content – that is standards-based –observed in each module with </a:t>
            </a:r>
            <a:r>
              <a:rPr lang="en-US" dirty="0" smtClean="0"/>
              <a:t>each lesson building on the previous ones.</a:t>
            </a:r>
            <a:br>
              <a:rPr lang="en-US" dirty="0" smtClean="0"/>
            </a:br>
            <a:r>
              <a:rPr lang="en-US" dirty="0" smtClean="0"/>
              <a:t>WEAKNESSES: Additional reference</a:t>
            </a:r>
            <a:r>
              <a:rPr lang="en-US" baseline="0" dirty="0" smtClean="0"/>
              <a:t> materials, such as a textbook, were not referenced in the course for assisting with the understanding of the course content (e.g. language arts/writing skills).</a:t>
            </a:r>
          </a:p>
          <a:p>
            <a:r>
              <a:rPr lang="en-US" baseline="0" dirty="0" smtClean="0"/>
              <a:t>Student to teacher contact is limited (to primarily e-mail) if questions regarding the course content arise.</a:t>
            </a:r>
          </a:p>
          <a:p>
            <a:r>
              <a:rPr lang="en-US" baseline="0" dirty="0" smtClean="0"/>
              <a:t>No privacy policies were noted throughout the course presentation</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RECOMMENDATIONS: It would be beneficial</a:t>
            </a:r>
            <a:r>
              <a:rPr lang="en-US" baseline="0" dirty="0" smtClean="0"/>
              <a:t> to reference the textbook throughout the learning modules, as a reference, particularly for students who struggle in this type of class and with the writing process.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Additional means of instructor contact is advised.</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smtClean="0"/>
              <a:t>Inclusion of privacy policies.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In addition, it would be</a:t>
            </a:r>
            <a:r>
              <a:rPr lang="en-US" baseline="0" dirty="0" smtClean="0"/>
              <a:t> nice to have a</a:t>
            </a:r>
            <a:r>
              <a:rPr lang="en-US" dirty="0" smtClean="0"/>
              <a:t> one-page course review or syllabus recommended so that students can get an</a:t>
            </a:r>
            <a:r>
              <a:rPr lang="en-US" baseline="0" dirty="0" smtClean="0"/>
              <a:t> overview of the course before diving in to each module.</a:t>
            </a:r>
            <a:endParaRPr lang="en-US" dirty="0" smtClean="0"/>
          </a:p>
          <a:p>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F98556DE-7419-4E96-A986-4934955FB3CA}" type="slidenum">
              <a:rPr lang="en-US" smtClean="0"/>
              <a:pPr/>
              <a:t>2</a:t>
            </a:fld>
            <a:endParaRPr lang="en-US"/>
          </a:p>
        </p:txBody>
      </p:sp>
    </p:spTree>
    <p:extLst>
      <p:ext uri="{BB962C8B-B14F-4D97-AF65-F5344CB8AC3E}">
        <p14:creationId xmlns:p14="http://schemas.microsoft.com/office/powerpoint/2010/main" xmlns="" val="3396447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STRENGTHS:</a:t>
            </a:r>
          </a:p>
          <a:p>
            <a:r>
              <a:rPr lang="en-US" dirty="0" smtClean="0"/>
              <a:t>The</a:t>
            </a:r>
            <a:r>
              <a:rPr lang="en-US" baseline="0" dirty="0" smtClean="0"/>
              <a:t> writing topic is nicely interwoven into the instructional design.</a:t>
            </a:r>
          </a:p>
          <a:p>
            <a:r>
              <a:rPr lang="en-US" baseline="0" dirty="0" smtClean="0"/>
              <a:t>There is a variety of learning opportunities/resources for mastery of the curriculum.</a:t>
            </a:r>
          </a:p>
          <a:p>
            <a:r>
              <a:rPr lang="en-US" baseline="0" dirty="0" smtClean="0"/>
              <a:t>Learning experiences are engaging and enliven the writing requirements.</a:t>
            </a:r>
          </a:p>
          <a:p>
            <a:r>
              <a:rPr lang="en-US" baseline="0" dirty="0" smtClean="0"/>
              <a:t>WEAKNESSES:</a:t>
            </a:r>
          </a:p>
          <a:p>
            <a:r>
              <a:rPr lang="en-US" dirty="0" smtClean="0"/>
              <a:t>Learning experiences amongst</a:t>
            </a:r>
            <a:r>
              <a:rPr lang="en-US" baseline="0" dirty="0" smtClean="0"/>
              <a:t> students are limited. Students often gain new learning experiences from peers by being able to share their works.</a:t>
            </a:r>
          </a:p>
          <a:p>
            <a:r>
              <a:rPr lang="en-US" baseline="0" dirty="0" smtClean="0"/>
              <a:t>Again, instructor-student interaction is limited.</a:t>
            </a:r>
            <a:endParaRPr lang="en-US" dirty="0" smtClean="0"/>
          </a:p>
          <a:p>
            <a:endParaRPr lang="en-US" dirty="0"/>
          </a:p>
        </p:txBody>
      </p:sp>
      <p:sp>
        <p:nvSpPr>
          <p:cNvPr id="4" name="Slide Number Placeholder 3"/>
          <p:cNvSpPr>
            <a:spLocks noGrp="1"/>
          </p:cNvSpPr>
          <p:nvPr>
            <p:ph type="sldNum" sz="quarter" idx="10"/>
          </p:nvPr>
        </p:nvSpPr>
        <p:spPr/>
        <p:txBody>
          <a:bodyPr/>
          <a:lstStyle/>
          <a:p>
            <a:fld id="{F98556DE-7419-4E96-A986-4934955FB3CA}" type="slidenum">
              <a:rPr lang="en-US" smtClean="0"/>
              <a:pPr/>
              <a:t>3</a:t>
            </a:fld>
            <a:endParaRPr lang="en-US"/>
          </a:p>
        </p:txBody>
      </p:sp>
    </p:spTree>
    <p:extLst>
      <p:ext uri="{BB962C8B-B14F-4D97-AF65-F5344CB8AC3E}">
        <p14:creationId xmlns:p14="http://schemas.microsoft.com/office/powerpoint/2010/main" xmlns="" val="77253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was notation</a:t>
            </a:r>
            <a:r>
              <a:rPr lang="en-US" baseline="0" dirty="0" smtClean="0"/>
              <a:t> about a weekly 10-minute phone call that may provide some support to students.</a:t>
            </a:r>
          </a:p>
          <a:p>
            <a:r>
              <a:rPr lang="en-US" baseline="0" dirty="0" smtClean="0"/>
              <a:t>And again, e-mail support, as needed, was provided.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 interactive opportunities found for student-to-student collaboration were found in this course.</a:t>
            </a:r>
            <a:endParaRPr lang="en-US" dirty="0" smtClean="0"/>
          </a:p>
          <a:p>
            <a:r>
              <a:rPr lang="en-US" baseline="0" dirty="0" smtClean="0"/>
              <a:t>RECOMMENDATIONS: </a:t>
            </a:r>
            <a:r>
              <a:rPr lang="en-US" dirty="0" smtClean="0"/>
              <a:t>Collaborative Learning – more opportunities</a:t>
            </a:r>
            <a:r>
              <a:rPr lang="en-US" baseline="0" dirty="0" smtClean="0"/>
              <a:t> for students to interact with each other during the learning experience. 2 semesters is a long time to go without interacting with others enrolled in the course as well.</a:t>
            </a:r>
          </a:p>
          <a:p>
            <a:r>
              <a:rPr lang="en-US" baseline="0" dirty="0" smtClean="0"/>
              <a:t>Asynchronous Interchange – a discussion board is available on the learning management system and would be a good idea to incorporate for student-teacher and student-student interchange.</a:t>
            </a:r>
          </a:p>
          <a:p>
            <a:endParaRPr lang="en-US" baseline="0" dirty="0" smtClean="0"/>
          </a:p>
        </p:txBody>
      </p:sp>
      <p:sp>
        <p:nvSpPr>
          <p:cNvPr id="4" name="Slide Number Placeholder 3"/>
          <p:cNvSpPr>
            <a:spLocks noGrp="1"/>
          </p:cNvSpPr>
          <p:nvPr>
            <p:ph type="sldNum" sz="quarter" idx="10"/>
          </p:nvPr>
        </p:nvSpPr>
        <p:spPr/>
        <p:txBody>
          <a:bodyPr/>
          <a:lstStyle/>
          <a:p>
            <a:fld id="{F98556DE-7419-4E96-A986-4934955FB3CA}" type="slidenum">
              <a:rPr lang="en-US" smtClean="0"/>
              <a:pPr/>
              <a:t>4</a:t>
            </a:fld>
            <a:endParaRPr lang="en-US"/>
          </a:p>
        </p:txBody>
      </p:sp>
    </p:spTree>
    <p:extLst>
      <p:ext uri="{BB962C8B-B14F-4D97-AF65-F5344CB8AC3E}">
        <p14:creationId xmlns:p14="http://schemas.microsoft.com/office/powerpoint/2010/main" xmlns="" val="2540787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Assessment procedures are appropriate</a:t>
            </a:r>
            <a:r>
              <a:rPr lang="en-US" baseline="0" dirty="0" smtClean="0"/>
              <a:t> and sufficiently incorporated</a:t>
            </a:r>
          </a:p>
          <a:p>
            <a:r>
              <a:rPr lang="en-US" baseline="0" dirty="0" smtClean="0"/>
              <a:t>There are ongoing assessments throughout the course that are frequent enough for assessment of learning that are varied for different learning styles.</a:t>
            </a:r>
          </a:p>
          <a:p>
            <a:r>
              <a:rPr lang="en-US" baseline="0" dirty="0" smtClean="0"/>
              <a:t>The grading policy for assignments and assessments are explicitly stated.</a:t>
            </a:r>
          </a:p>
          <a:p>
            <a:r>
              <a:rPr lang="en-US" baseline="0" dirty="0" smtClean="0"/>
              <a:t>TYPES and FREQUENCY:</a:t>
            </a:r>
          </a:p>
          <a:p>
            <a:r>
              <a:rPr lang="en-US" baseline="0" dirty="0" smtClean="0"/>
              <a:t>Assignments and assessments were varied and included varied writing submissions, from topic sentences to paragraph and essay submissions. Answers to reflective questions presented in lessons tied nicely into the language arts content. Brainstorming assignments through the use of graphic organizers, etc. to assist in shaping thoughts for the writing process were used. On average, 3 assignments were expected each week.</a:t>
            </a:r>
            <a:endParaRPr lang="en-US" dirty="0"/>
          </a:p>
        </p:txBody>
      </p:sp>
      <p:sp>
        <p:nvSpPr>
          <p:cNvPr id="4" name="Slide Number Placeholder 3"/>
          <p:cNvSpPr>
            <a:spLocks noGrp="1"/>
          </p:cNvSpPr>
          <p:nvPr>
            <p:ph type="sldNum" sz="quarter" idx="10"/>
          </p:nvPr>
        </p:nvSpPr>
        <p:spPr/>
        <p:txBody>
          <a:bodyPr/>
          <a:lstStyle/>
          <a:p>
            <a:fld id="{F98556DE-7419-4E96-A986-4934955FB3CA}" type="slidenum">
              <a:rPr lang="en-US" smtClean="0"/>
              <a:pPr/>
              <a:t>5</a:t>
            </a:fld>
            <a:endParaRPr lang="en-US"/>
          </a:p>
        </p:txBody>
      </p:sp>
    </p:spTree>
    <p:extLst>
      <p:ext uri="{BB962C8B-B14F-4D97-AF65-F5344CB8AC3E}">
        <p14:creationId xmlns:p14="http://schemas.microsoft.com/office/powerpoint/2010/main" xmlns="" val="2013693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latin typeface="+mn-lt"/>
                <a:ea typeface="+mn-ea"/>
                <a:cs typeface="+mn-cs"/>
              </a:rPr>
              <a:t>The rubric for assignment 2.07 should have a rubric for each option .  It seems tedious, but there are different requirements for each project and those should be addressed. For the other rubrics, there needs to be a category for each requirement. As it is, there is just a list of what would get you a certain grade, but you might meet in different areas, then you wouldn't have as clear cut of a grade.</a:t>
            </a:r>
            <a:endParaRPr lang="en-US" baseline="0" dirty="0" smtClean="0">
              <a:solidFill>
                <a:srgbClr val="FF0000"/>
              </a:solidFill>
            </a:endParaRPr>
          </a:p>
          <a:p>
            <a:r>
              <a:rPr lang="en-US" baseline="0" dirty="0" smtClean="0"/>
              <a:t>A description of the estimated time of posting and type of teacher feedback, in other words, what the teacher will be looking for in each assessment/assignment in terms of the grading.?</a:t>
            </a:r>
          </a:p>
        </p:txBody>
      </p:sp>
      <p:sp>
        <p:nvSpPr>
          <p:cNvPr id="4" name="Slide Number Placeholder 3"/>
          <p:cNvSpPr>
            <a:spLocks noGrp="1"/>
          </p:cNvSpPr>
          <p:nvPr>
            <p:ph type="sldNum" sz="quarter" idx="10"/>
          </p:nvPr>
        </p:nvSpPr>
        <p:spPr/>
        <p:txBody>
          <a:bodyPr/>
          <a:lstStyle/>
          <a:p>
            <a:fld id="{F98556DE-7419-4E96-A986-4934955FB3CA}" type="slidenum">
              <a:rPr lang="en-US" smtClean="0"/>
              <a:pPr/>
              <a:t>6</a:t>
            </a:fld>
            <a:endParaRPr lang="en-US"/>
          </a:p>
        </p:txBody>
      </p:sp>
    </p:spTree>
    <p:extLst>
      <p:ext uri="{BB962C8B-B14F-4D97-AF65-F5344CB8AC3E}">
        <p14:creationId xmlns:p14="http://schemas.microsoft.com/office/powerpoint/2010/main" xmlns="" val="1364809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STRENGTHS:</a:t>
            </a:r>
          </a:p>
          <a:p>
            <a:r>
              <a:rPr lang="en-US" dirty="0" smtClean="0"/>
              <a:t>Navigating</a:t>
            </a:r>
            <a:r>
              <a:rPr lang="en-US" baseline="0" dirty="0" smtClean="0"/>
              <a:t> through the modules became predictable and easy.</a:t>
            </a:r>
          </a:p>
          <a:p>
            <a:r>
              <a:rPr lang="en-US" baseline="0" dirty="0" smtClean="0"/>
              <a:t>Digital resources encompassed a balanced variety of traditional and digital-based information.</a:t>
            </a:r>
          </a:p>
          <a:p>
            <a:r>
              <a:rPr lang="en-US" baseline="0" dirty="0" smtClean="0"/>
              <a:t>(Give example:)</a:t>
            </a:r>
          </a:p>
          <a:p>
            <a:r>
              <a:rPr lang="en-US" baseline="0" dirty="0" smtClean="0"/>
              <a:t>WEAKNESSES: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lack of student-to-student interactions limit the full benefits students could receive out of this course.</a:t>
            </a:r>
            <a:endParaRPr lang="en-US" dirty="0" smtClean="0"/>
          </a:p>
        </p:txBody>
      </p:sp>
      <p:sp>
        <p:nvSpPr>
          <p:cNvPr id="4" name="Slide Number Placeholder 3"/>
          <p:cNvSpPr>
            <a:spLocks noGrp="1"/>
          </p:cNvSpPr>
          <p:nvPr>
            <p:ph type="sldNum" sz="quarter" idx="10"/>
          </p:nvPr>
        </p:nvSpPr>
        <p:spPr/>
        <p:txBody>
          <a:bodyPr/>
          <a:lstStyle/>
          <a:p>
            <a:fld id="{F98556DE-7419-4E96-A986-4934955FB3CA}" type="slidenum">
              <a:rPr lang="en-US" smtClean="0"/>
              <a:pPr/>
              <a:t>7</a:t>
            </a:fld>
            <a:endParaRPr lang="en-US"/>
          </a:p>
        </p:txBody>
      </p:sp>
    </p:spTree>
    <p:extLst>
      <p:ext uri="{BB962C8B-B14F-4D97-AF65-F5344CB8AC3E}">
        <p14:creationId xmlns:p14="http://schemas.microsoft.com/office/powerpoint/2010/main" xmlns="" val="1647098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Each module contained a</a:t>
            </a:r>
            <a:r>
              <a:rPr lang="en-US" baseline="0" dirty="0" smtClean="0"/>
              <a:t> combination of links to videos, and online readings, as well </a:t>
            </a:r>
            <a:r>
              <a:rPr lang="en-US" baseline="0" dirty="0" smtClean="0"/>
              <a:t>as digital images, </a:t>
            </a:r>
            <a:r>
              <a:rPr lang="en-US" baseline="0" dirty="0" smtClean="0"/>
              <a:t>which </a:t>
            </a:r>
            <a:r>
              <a:rPr lang="en-US" baseline="0" dirty="0" smtClean="0"/>
              <a:t>appear </a:t>
            </a:r>
            <a:r>
              <a:rPr lang="en-US" baseline="0" dirty="0" smtClean="0"/>
              <a:t>very engaging to the learner.</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online journals so that students can collaborate with each other and share ideas on each topic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an interactive calendar to help students </a:t>
            </a:r>
            <a:endParaRPr lang="en-US" dirty="0" smtClean="0"/>
          </a:p>
        </p:txBody>
      </p:sp>
      <p:sp>
        <p:nvSpPr>
          <p:cNvPr id="4" name="Slide Number Placeholder 3"/>
          <p:cNvSpPr>
            <a:spLocks noGrp="1"/>
          </p:cNvSpPr>
          <p:nvPr>
            <p:ph type="sldNum" sz="quarter" idx="10"/>
          </p:nvPr>
        </p:nvSpPr>
        <p:spPr/>
        <p:txBody>
          <a:bodyPr/>
          <a:lstStyle/>
          <a:p>
            <a:fld id="{F98556DE-7419-4E96-A986-4934955FB3CA}" type="slidenum">
              <a:rPr lang="en-US" smtClean="0"/>
              <a:pPr/>
              <a:t>8</a:t>
            </a:fld>
            <a:endParaRPr lang="en-US"/>
          </a:p>
        </p:txBody>
      </p:sp>
    </p:spTree>
    <p:extLst>
      <p:ext uri="{BB962C8B-B14F-4D97-AF65-F5344CB8AC3E}">
        <p14:creationId xmlns:p14="http://schemas.microsoft.com/office/powerpoint/2010/main" xmlns="" val="3322663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E13D085-F42A-47FF-979D-36A8DE9123E7}"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E13D085-F42A-47FF-979D-36A8DE9123E7}"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E13D085-F42A-47FF-979D-36A8DE9123E7}"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E13D085-F42A-47FF-979D-36A8DE9123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D58F926E-70FB-4B54-A91D-8AC226CF858F}" type="datetimeFigureOut">
              <a:rPr lang="en-US" smtClean="0"/>
              <a:pPr/>
              <a:t>11/8/2012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E13D085-F42A-47FF-979D-36A8DE9123E7}"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58F926E-70FB-4B54-A91D-8AC226CF858F}" type="datetimeFigureOut">
              <a:rPr lang="en-US" smtClean="0"/>
              <a:pPr/>
              <a:t>11/8/2012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E13D085-F42A-47FF-979D-36A8DE9123E7}"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950" dirty="0" smtClean="0"/>
              <a:t>HCOA 8</a:t>
            </a:r>
            <a:r>
              <a:rPr lang="en-US" sz="3950" baseline="30000" dirty="0" smtClean="0"/>
              <a:t>th</a:t>
            </a:r>
            <a:r>
              <a:rPr lang="en-US" sz="3950" dirty="0" smtClean="0"/>
              <a:t> Grade Language Arts</a:t>
            </a:r>
            <a:r>
              <a:rPr lang="en-US" sz="3950" dirty="0"/>
              <a:t/>
            </a:r>
            <a:br>
              <a:rPr lang="en-US" sz="3950" dirty="0"/>
            </a:br>
            <a:endParaRPr lang="en-US" sz="3950" dirty="0"/>
          </a:p>
        </p:txBody>
      </p:sp>
      <p:sp>
        <p:nvSpPr>
          <p:cNvPr id="3" name="Subtitle 2"/>
          <p:cNvSpPr>
            <a:spLocks noGrp="1"/>
          </p:cNvSpPr>
          <p:nvPr>
            <p:ph type="subTitle" idx="1"/>
          </p:nvPr>
        </p:nvSpPr>
        <p:spPr>
          <a:xfrm>
            <a:off x="5562600" y="1850064"/>
            <a:ext cx="3276600" cy="3788736"/>
          </a:xfrm>
        </p:spPr>
        <p:txBody>
          <a:bodyPr/>
          <a:lstStyle/>
          <a:p>
            <a:endParaRPr lang="en-US" dirty="0" smtClean="0"/>
          </a:p>
          <a:p>
            <a:r>
              <a:rPr lang="en-US" dirty="0" smtClean="0"/>
              <a:t>Reviewed by: </a:t>
            </a:r>
          </a:p>
          <a:p>
            <a:r>
              <a:rPr lang="en-US" dirty="0" err="1" smtClean="0"/>
              <a:t>Tasia</a:t>
            </a:r>
            <a:r>
              <a:rPr lang="en-US" dirty="0" smtClean="0"/>
              <a:t> C.</a:t>
            </a:r>
          </a:p>
          <a:p>
            <a:r>
              <a:rPr lang="en-US" dirty="0" smtClean="0"/>
              <a:t>Ross D.</a:t>
            </a:r>
          </a:p>
          <a:p>
            <a:r>
              <a:rPr lang="en-US" dirty="0" smtClean="0"/>
              <a:t>Susan R.</a:t>
            </a:r>
          </a:p>
          <a:p>
            <a:endParaRPr lang="en-US" dirty="0" smtClean="0"/>
          </a:p>
          <a:p>
            <a:endParaRPr lang="en-US" dirty="0" smtClean="0"/>
          </a:p>
          <a:p>
            <a:r>
              <a:rPr lang="en-US" sz="2400" dirty="0" smtClean="0"/>
              <a:t>November, 2012</a:t>
            </a:r>
            <a:endParaRPr lang="en-US" sz="2400" dirty="0"/>
          </a:p>
        </p:txBody>
      </p:sp>
      <p:pic>
        <p:nvPicPr>
          <p:cNvPr id="1026" name="Picture 2" descr="C:\Users\Susan\AppData\Local\Microsoft\Windows\Temporary Internet Files\Content.IE5\AMA2MQI2\MC900439450[1].jpg"/>
          <p:cNvPicPr>
            <a:picLocks noChangeAspect="1" noChangeArrowheads="1"/>
          </p:cNvPicPr>
          <p:nvPr/>
        </p:nvPicPr>
        <p:blipFill>
          <a:blip r:embed="rId3" cstate="print"/>
          <a:srcRect/>
          <a:stretch>
            <a:fillRect/>
          </a:stretch>
        </p:blipFill>
        <p:spPr bwMode="auto">
          <a:xfrm>
            <a:off x="1066800" y="2209800"/>
            <a:ext cx="3862552" cy="37338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a:xfrm>
            <a:off x="1435608" y="1447800"/>
            <a:ext cx="7498080" cy="4800600"/>
          </a:xfrm>
        </p:spPr>
        <p:txBody>
          <a:bodyPr>
            <a:normAutofit fontScale="85000" lnSpcReduction="20000"/>
          </a:bodyPr>
          <a:lstStyle/>
          <a:p>
            <a:r>
              <a:rPr lang="en-US" b="1" dirty="0" smtClean="0">
                <a:solidFill>
                  <a:schemeClr val="tx1">
                    <a:lumMod val="65000"/>
                    <a:lumOff val="35000"/>
                  </a:schemeClr>
                </a:solidFill>
              </a:rPr>
              <a:t>Strengths: </a:t>
            </a:r>
          </a:p>
          <a:p>
            <a:pPr lvl="1"/>
            <a:r>
              <a:rPr lang="en-US" dirty="0" smtClean="0">
                <a:solidFill>
                  <a:schemeClr val="tx1">
                    <a:lumMod val="65000"/>
                    <a:lumOff val="35000"/>
                  </a:schemeClr>
                </a:solidFill>
              </a:rPr>
              <a:t>measurable goals and objectives</a:t>
            </a:r>
          </a:p>
          <a:p>
            <a:pPr lvl="1"/>
            <a:r>
              <a:rPr lang="en-US" dirty="0" smtClean="0">
                <a:solidFill>
                  <a:schemeClr val="tx1">
                    <a:lumMod val="65000"/>
                    <a:lumOff val="35000"/>
                  </a:schemeClr>
                </a:solidFill>
              </a:rPr>
              <a:t>background information</a:t>
            </a:r>
          </a:p>
          <a:p>
            <a:pPr lvl="1"/>
            <a:r>
              <a:rPr lang="en-US" dirty="0" smtClean="0">
                <a:solidFill>
                  <a:schemeClr val="tx1">
                    <a:lumMod val="65000"/>
                    <a:lumOff val="35000"/>
                  </a:schemeClr>
                </a:solidFill>
              </a:rPr>
              <a:t>rich and rigorous content </a:t>
            </a:r>
          </a:p>
          <a:p>
            <a:r>
              <a:rPr lang="en-US" b="1" dirty="0">
                <a:solidFill>
                  <a:schemeClr val="tx1">
                    <a:lumMod val="65000"/>
                    <a:lumOff val="35000"/>
                  </a:schemeClr>
                </a:solidFill>
              </a:rPr>
              <a:t>Weaknesses: </a:t>
            </a:r>
          </a:p>
          <a:p>
            <a:pPr lvl="1"/>
            <a:r>
              <a:rPr lang="en-US" dirty="0">
                <a:solidFill>
                  <a:schemeClr val="tx1">
                    <a:lumMod val="65000"/>
                    <a:lumOff val="35000"/>
                  </a:schemeClr>
                </a:solidFill>
              </a:rPr>
              <a:t>Lack of reference to additional materials</a:t>
            </a:r>
          </a:p>
          <a:p>
            <a:pPr lvl="1"/>
            <a:r>
              <a:rPr lang="en-US" dirty="0">
                <a:solidFill>
                  <a:schemeClr val="tx1">
                    <a:lumMod val="65000"/>
                    <a:lumOff val="35000"/>
                  </a:schemeClr>
                </a:solidFill>
              </a:rPr>
              <a:t>Instructor contact limited</a:t>
            </a:r>
          </a:p>
          <a:p>
            <a:pPr lvl="1"/>
            <a:r>
              <a:rPr lang="en-US" dirty="0">
                <a:solidFill>
                  <a:schemeClr val="tx1">
                    <a:lumMod val="65000"/>
                    <a:lumOff val="35000"/>
                  </a:schemeClr>
                </a:solidFill>
              </a:rPr>
              <a:t>Privacy </a:t>
            </a:r>
            <a:r>
              <a:rPr lang="en-US" dirty="0" smtClean="0">
                <a:solidFill>
                  <a:schemeClr val="tx1">
                    <a:lumMod val="65000"/>
                    <a:lumOff val="35000"/>
                  </a:schemeClr>
                </a:solidFill>
              </a:rPr>
              <a:t>policies</a:t>
            </a:r>
          </a:p>
          <a:p>
            <a:r>
              <a:rPr lang="en-US" b="1" dirty="0">
                <a:solidFill>
                  <a:schemeClr val="tx1">
                    <a:lumMod val="65000"/>
                    <a:lumOff val="35000"/>
                  </a:schemeClr>
                </a:solidFill>
              </a:rPr>
              <a:t>Recommendations:</a:t>
            </a:r>
          </a:p>
          <a:p>
            <a:pPr lvl="1"/>
            <a:r>
              <a:rPr lang="en-US" dirty="0">
                <a:solidFill>
                  <a:schemeClr val="tx1">
                    <a:lumMod val="65000"/>
                    <a:lumOff val="35000"/>
                  </a:schemeClr>
                </a:solidFill>
              </a:rPr>
              <a:t>Reference supplementary materials</a:t>
            </a:r>
          </a:p>
          <a:p>
            <a:pPr lvl="1"/>
            <a:r>
              <a:rPr lang="en-US" dirty="0">
                <a:solidFill>
                  <a:schemeClr val="tx1">
                    <a:lumMod val="65000"/>
                    <a:lumOff val="35000"/>
                  </a:schemeClr>
                </a:solidFill>
              </a:rPr>
              <a:t>Instructor contact</a:t>
            </a:r>
          </a:p>
          <a:p>
            <a:pPr lvl="1"/>
            <a:r>
              <a:rPr lang="en-US" dirty="0">
                <a:solidFill>
                  <a:schemeClr val="tx1">
                    <a:lumMod val="65000"/>
                    <a:lumOff val="35000"/>
                  </a:schemeClr>
                </a:solidFill>
              </a:rPr>
              <a:t>Privacy policies</a:t>
            </a:r>
          </a:p>
          <a:p>
            <a:pPr lvl="1"/>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Design</a:t>
            </a:r>
            <a:endParaRPr lang="en-US" dirty="0"/>
          </a:p>
        </p:txBody>
      </p:sp>
      <p:sp>
        <p:nvSpPr>
          <p:cNvPr id="3" name="Content Placeholder 2"/>
          <p:cNvSpPr>
            <a:spLocks noGrp="1"/>
          </p:cNvSpPr>
          <p:nvPr>
            <p:ph idx="1"/>
          </p:nvPr>
        </p:nvSpPr>
        <p:spPr/>
        <p:txBody>
          <a:bodyPr/>
          <a:lstStyle/>
          <a:p>
            <a:r>
              <a:rPr lang="en-US" b="1" dirty="0" smtClean="0">
                <a:solidFill>
                  <a:schemeClr val="tx1">
                    <a:lumMod val="65000"/>
                    <a:lumOff val="35000"/>
                  </a:schemeClr>
                </a:solidFill>
              </a:rPr>
              <a:t>Strengths:</a:t>
            </a:r>
          </a:p>
          <a:p>
            <a:pPr lvl="1"/>
            <a:r>
              <a:rPr lang="en-US" dirty="0" smtClean="0">
                <a:solidFill>
                  <a:schemeClr val="tx1">
                    <a:lumMod val="65000"/>
                    <a:lumOff val="35000"/>
                  </a:schemeClr>
                </a:solidFill>
              </a:rPr>
              <a:t>Interwoven concepts in instructional design</a:t>
            </a:r>
            <a:endParaRPr lang="en-US" dirty="0">
              <a:solidFill>
                <a:schemeClr val="tx1">
                  <a:lumMod val="65000"/>
                  <a:lumOff val="35000"/>
                </a:schemeClr>
              </a:solidFill>
            </a:endParaRPr>
          </a:p>
          <a:p>
            <a:pPr lvl="1"/>
            <a:r>
              <a:rPr lang="en-US" dirty="0" smtClean="0">
                <a:solidFill>
                  <a:schemeClr val="tx1">
                    <a:lumMod val="65000"/>
                    <a:lumOff val="35000"/>
                  </a:schemeClr>
                </a:solidFill>
              </a:rPr>
              <a:t>Variety – curriculum mastery</a:t>
            </a:r>
          </a:p>
          <a:p>
            <a:pPr lvl="1"/>
            <a:r>
              <a:rPr lang="en-US" dirty="0" smtClean="0">
                <a:solidFill>
                  <a:schemeClr val="tx1">
                    <a:lumMod val="65000"/>
                    <a:lumOff val="35000"/>
                  </a:schemeClr>
                </a:solidFill>
              </a:rPr>
              <a:t>Engaging learning experiences</a:t>
            </a:r>
          </a:p>
          <a:p>
            <a:r>
              <a:rPr lang="en-US" b="1" dirty="0">
                <a:solidFill>
                  <a:schemeClr val="tx1">
                    <a:lumMod val="65000"/>
                    <a:lumOff val="35000"/>
                  </a:schemeClr>
                </a:solidFill>
              </a:rPr>
              <a:t>Weaknesses:</a:t>
            </a:r>
          </a:p>
          <a:p>
            <a:pPr lvl="1"/>
            <a:r>
              <a:rPr lang="en-US" dirty="0">
                <a:solidFill>
                  <a:schemeClr val="tx1">
                    <a:lumMod val="65000"/>
                    <a:lumOff val="35000"/>
                  </a:schemeClr>
                </a:solidFill>
              </a:rPr>
              <a:t>Isolated learning experiences</a:t>
            </a:r>
          </a:p>
          <a:p>
            <a:pPr lvl="1"/>
            <a:r>
              <a:rPr lang="en-US" dirty="0">
                <a:solidFill>
                  <a:schemeClr val="tx1">
                    <a:lumMod val="65000"/>
                    <a:lumOff val="35000"/>
                  </a:schemeClr>
                </a:solidFill>
              </a:rPr>
              <a:t>Limited instructor-student interaction</a:t>
            </a:r>
          </a:p>
          <a:p>
            <a:pPr lvl="1"/>
            <a:endParaRPr lang="en-US" dirty="0" smtClean="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Instructional Design</a:t>
            </a:r>
          </a:p>
        </p:txBody>
      </p:sp>
      <p:sp>
        <p:nvSpPr>
          <p:cNvPr id="3" name="Content Placeholder 2"/>
          <p:cNvSpPr>
            <a:spLocks noGrp="1"/>
          </p:cNvSpPr>
          <p:nvPr>
            <p:ph idx="1"/>
          </p:nvPr>
        </p:nvSpPr>
        <p:spPr/>
        <p:txBody>
          <a:bodyPr/>
          <a:lstStyle/>
          <a:p>
            <a:r>
              <a:rPr lang="en-US" b="1" dirty="0">
                <a:solidFill>
                  <a:schemeClr val="tx1">
                    <a:lumMod val="65000"/>
                    <a:lumOff val="35000"/>
                  </a:schemeClr>
                </a:solidFill>
              </a:rPr>
              <a:t>Interactions </a:t>
            </a:r>
            <a:r>
              <a:rPr lang="en-US" b="1" dirty="0" smtClean="0">
                <a:solidFill>
                  <a:schemeClr val="tx1">
                    <a:lumMod val="65000"/>
                    <a:lumOff val="35000"/>
                  </a:schemeClr>
                </a:solidFill>
              </a:rPr>
              <a:t>between </a:t>
            </a:r>
            <a:r>
              <a:rPr lang="en-US" b="1" dirty="0">
                <a:solidFill>
                  <a:schemeClr val="tx1">
                    <a:lumMod val="65000"/>
                    <a:lumOff val="35000"/>
                  </a:schemeClr>
                </a:solidFill>
              </a:rPr>
              <a:t>students and teachers</a:t>
            </a:r>
            <a:r>
              <a:rPr lang="en-US" b="1" dirty="0" smtClean="0">
                <a:solidFill>
                  <a:schemeClr val="tx1">
                    <a:lumMod val="65000"/>
                    <a:lumOff val="35000"/>
                  </a:schemeClr>
                </a:solidFill>
              </a:rPr>
              <a:t>:</a:t>
            </a:r>
          </a:p>
          <a:p>
            <a:pPr lvl="1"/>
            <a:r>
              <a:rPr lang="en-US" dirty="0" smtClean="0">
                <a:solidFill>
                  <a:schemeClr val="tx1">
                    <a:lumMod val="65000"/>
                    <a:lumOff val="35000"/>
                  </a:schemeClr>
                </a:solidFill>
              </a:rPr>
              <a:t>Monthly10-minute phone calls</a:t>
            </a:r>
          </a:p>
          <a:p>
            <a:pPr lvl="1"/>
            <a:r>
              <a:rPr lang="en-US" dirty="0" smtClean="0">
                <a:solidFill>
                  <a:schemeClr val="tx1">
                    <a:lumMod val="65000"/>
                    <a:lumOff val="35000"/>
                  </a:schemeClr>
                </a:solidFill>
              </a:rPr>
              <a:t>E-mail support, as needed</a:t>
            </a:r>
          </a:p>
          <a:p>
            <a:r>
              <a:rPr lang="en-US" b="1" dirty="0">
                <a:solidFill>
                  <a:schemeClr val="tx1">
                    <a:lumMod val="65000"/>
                    <a:lumOff val="35000"/>
                  </a:schemeClr>
                </a:solidFill>
              </a:rPr>
              <a:t>Interactions among students:</a:t>
            </a:r>
          </a:p>
          <a:p>
            <a:pPr lvl="1"/>
            <a:r>
              <a:rPr lang="en-US" dirty="0">
                <a:solidFill>
                  <a:schemeClr val="tx1">
                    <a:lumMod val="65000"/>
                    <a:lumOff val="35000"/>
                  </a:schemeClr>
                </a:solidFill>
              </a:rPr>
              <a:t>None </a:t>
            </a:r>
            <a:r>
              <a:rPr lang="en-US" dirty="0" smtClean="0">
                <a:solidFill>
                  <a:schemeClr val="tx1">
                    <a:lumMod val="65000"/>
                    <a:lumOff val="35000"/>
                  </a:schemeClr>
                </a:solidFill>
              </a:rPr>
              <a:t>found</a:t>
            </a:r>
          </a:p>
          <a:p>
            <a:r>
              <a:rPr lang="en-US" b="1" dirty="0">
                <a:solidFill>
                  <a:schemeClr val="tx1">
                    <a:lumMod val="65000"/>
                    <a:lumOff val="35000"/>
                  </a:schemeClr>
                </a:solidFill>
              </a:rPr>
              <a:t>Recommendations:</a:t>
            </a:r>
          </a:p>
          <a:p>
            <a:pPr lvl="1"/>
            <a:r>
              <a:rPr lang="en-US" dirty="0">
                <a:solidFill>
                  <a:schemeClr val="tx1">
                    <a:lumMod val="65000"/>
                    <a:lumOff val="35000"/>
                  </a:schemeClr>
                </a:solidFill>
              </a:rPr>
              <a:t>Collaborative learning</a:t>
            </a:r>
          </a:p>
          <a:p>
            <a:pPr lvl="1"/>
            <a:r>
              <a:rPr lang="en-US" dirty="0">
                <a:solidFill>
                  <a:schemeClr val="tx1">
                    <a:lumMod val="65000"/>
                    <a:lumOff val="35000"/>
                  </a:schemeClr>
                </a:solidFill>
              </a:rPr>
              <a:t>Asynchronous interchange</a:t>
            </a:r>
          </a:p>
          <a:p>
            <a:pPr lvl="1"/>
            <a:endParaRPr lang="en-US" dirty="0">
              <a:solidFill>
                <a:schemeClr val="tx1">
                  <a:lumMod val="65000"/>
                  <a:lumOff val="35000"/>
                </a:schemeClr>
              </a:solidFill>
            </a:endParaRPr>
          </a:p>
          <a:p>
            <a:pPr lvl="1"/>
            <a:endParaRPr lang="en-US" dirty="0"/>
          </a:p>
          <a:p>
            <a:endParaRPr lang="en-US" dirty="0"/>
          </a:p>
        </p:txBody>
      </p:sp>
    </p:spTree>
    <p:extLst>
      <p:ext uri="{BB962C8B-B14F-4D97-AF65-F5344CB8AC3E}">
        <p14:creationId xmlns:p14="http://schemas.microsoft.com/office/powerpoint/2010/main" xmlns="" val="1406534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Assessment:</a:t>
            </a:r>
            <a:endParaRPr lang="en-US" dirty="0"/>
          </a:p>
        </p:txBody>
      </p:sp>
      <p:sp>
        <p:nvSpPr>
          <p:cNvPr id="3" name="Content Placeholder 2"/>
          <p:cNvSpPr>
            <a:spLocks noGrp="1"/>
          </p:cNvSpPr>
          <p:nvPr>
            <p:ph idx="1"/>
          </p:nvPr>
        </p:nvSpPr>
        <p:spPr>
          <a:xfrm>
            <a:off x="1435608" y="1143000"/>
            <a:ext cx="7498080" cy="5410200"/>
          </a:xfrm>
        </p:spPr>
        <p:txBody>
          <a:bodyPr>
            <a:normAutofit lnSpcReduction="10000"/>
          </a:bodyPr>
          <a:lstStyle/>
          <a:p>
            <a:r>
              <a:rPr lang="en-US" b="1" dirty="0" smtClean="0">
                <a:solidFill>
                  <a:schemeClr val="tx1">
                    <a:lumMod val="65000"/>
                    <a:lumOff val="35000"/>
                  </a:schemeClr>
                </a:solidFill>
              </a:rPr>
              <a:t>Strengths:</a:t>
            </a:r>
          </a:p>
          <a:p>
            <a:pPr lvl="1"/>
            <a:r>
              <a:rPr lang="en-US" dirty="0" smtClean="0">
                <a:solidFill>
                  <a:schemeClr val="tx1">
                    <a:lumMod val="65000"/>
                    <a:lumOff val="35000"/>
                  </a:schemeClr>
                </a:solidFill>
              </a:rPr>
              <a:t>Appropriate assessment procedures</a:t>
            </a:r>
          </a:p>
          <a:p>
            <a:pPr lvl="1"/>
            <a:r>
              <a:rPr lang="en-US" dirty="0" smtClean="0">
                <a:solidFill>
                  <a:schemeClr val="tx1">
                    <a:lumMod val="65000"/>
                    <a:lumOff val="35000"/>
                  </a:schemeClr>
                </a:solidFill>
              </a:rPr>
              <a:t>Frequent</a:t>
            </a:r>
            <a:r>
              <a:rPr lang="en-US" dirty="0">
                <a:solidFill>
                  <a:schemeClr val="tx1">
                    <a:lumMod val="65000"/>
                    <a:lumOff val="35000"/>
                  </a:schemeClr>
                </a:solidFill>
              </a:rPr>
              <a:t>, </a:t>
            </a:r>
            <a:r>
              <a:rPr lang="en-US" dirty="0" smtClean="0">
                <a:solidFill>
                  <a:schemeClr val="tx1">
                    <a:lumMod val="65000"/>
                    <a:lumOff val="35000"/>
                  </a:schemeClr>
                </a:solidFill>
              </a:rPr>
              <a:t>varied </a:t>
            </a:r>
            <a:r>
              <a:rPr lang="en-US" dirty="0">
                <a:solidFill>
                  <a:schemeClr val="tx1">
                    <a:lumMod val="65000"/>
                    <a:lumOff val="35000"/>
                  </a:schemeClr>
                </a:solidFill>
              </a:rPr>
              <a:t>assessments</a:t>
            </a:r>
          </a:p>
          <a:p>
            <a:pPr lvl="1"/>
            <a:r>
              <a:rPr lang="en-US" dirty="0">
                <a:solidFill>
                  <a:schemeClr val="tx1">
                    <a:lumMod val="65000"/>
                    <a:lumOff val="35000"/>
                  </a:schemeClr>
                </a:solidFill>
              </a:rPr>
              <a:t>Explicit grading </a:t>
            </a:r>
            <a:r>
              <a:rPr lang="en-US" dirty="0" smtClean="0">
                <a:solidFill>
                  <a:schemeClr val="tx1">
                    <a:lumMod val="65000"/>
                    <a:lumOff val="35000"/>
                  </a:schemeClr>
                </a:solidFill>
              </a:rPr>
              <a:t>policy</a:t>
            </a:r>
          </a:p>
          <a:p>
            <a:r>
              <a:rPr lang="en-US" b="1" dirty="0" smtClean="0">
                <a:solidFill>
                  <a:schemeClr val="tx1">
                    <a:lumMod val="65000"/>
                    <a:lumOff val="35000"/>
                  </a:schemeClr>
                </a:solidFill>
              </a:rPr>
              <a:t>Weaknesses:</a:t>
            </a:r>
          </a:p>
          <a:p>
            <a:pPr lvl="1"/>
            <a:r>
              <a:rPr lang="en-US" dirty="0" smtClean="0">
                <a:solidFill>
                  <a:schemeClr val="tx1">
                    <a:lumMod val="65000"/>
                    <a:lumOff val="35000"/>
                  </a:schemeClr>
                </a:solidFill>
              </a:rPr>
              <a:t>Clarity between scope and sequence</a:t>
            </a:r>
          </a:p>
          <a:p>
            <a:pPr lvl="1"/>
            <a:r>
              <a:rPr lang="en-US" dirty="0" smtClean="0">
                <a:solidFill>
                  <a:schemeClr val="tx1">
                    <a:lumMod val="65000"/>
                    <a:lumOff val="35000"/>
                  </a:schemeClr>
                </a:solidFill>
              </a:rPr>
              <a:t>Teacher posting announcements</a:t>
            </a:r>
          </a:p>
          <a:p>
            <a:r>
              <a:rPr lang="en-US" b="1" dirty="0" smtClean="0">
                <a:solidFill>
                  <a:schemeClr val="tx1">
                    <a:lumMod val="65000"/>
                    <a:lumOff val="35000"/>
                  </a:schemeClr>
                </a:solidFill>
              </a:rPr>
              <a:t>Types and Frequency:</a:t>
            </a:r>
          </a:p>
          <a:p>
            <a:pPr lvl="1"/>
            <a:r>
              <a:rPr lang="en-US" dirty="0" smtClean="0">
                <a:solidFill>
                  <a:schemeClr val="tx1">
                    <a:lumMod val="65000"/>
                    <a:lumOff val="35000"/>
                  </a:schemeClr>
                </a:solidFill>
              </a:rPr>
              <a:t>Varied writing, reflective questions, graphic organizers</a:t>
            </a:r>
          </a:p>
          <a:p>
            <a:pPr lvl="1"/>
            <a:r>
              <a:rPr lang="en-US" dirty="0" smtClean="0">
                <a:solidFill>
                  <a:schemeClr val="tx1">
                    <a:lumMod val="65000"/>
                    <a:lumOff val="35000"/>
                  </a:schemeClr>
                </a:solidFill>
              </a:rPr>
              <a:t>2-3 assessed assignments</a:t>
            </a:r>
          </a:p>
          <a:p>
            <a:pPr lvl="1"/>
            <a:endParaRPr lang="en-US" dirty="0" smtClean="0">
              <a:solidFill>
                <a:schemeClr val="tx1">
                  <a:lumMod val="65000"/>
                  <a:lumOff val="35000"/>
                </a:schemeClr>
              </a:solidFill>
            </a:endParaRPr>
          </a:p>
          <a:p>
            <a:pPr lvl="1"/>
            <a:endParaRPr lang="en-US" dirty="0" smtClean="0"/>
          </a:p>
          <a:p>
            <a:pPr lvl="1"/>
            <a:endParaRPr lang="en-US" dirty="0" smtClean="0"/>
          </a:p>
          <a:p>
            <a:pPr lvl="1"/>
            <a:endParaRPr lang="en-US" dirty="0" smtClean="0"/>
          </a:p>
          <a:p>
            <a:pPr marL="82296" indent="0">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Assessment:</a:t>
            </a:r>
          </a:p>
        </p:txBody>
      </p:sp>
      <p:sp>
        <p:nvSpPr>
          <p:cNvPr id="3" name="Content Placeholder 2"/>
          <p:cNvSpPr>
            <a:spLocks noGrp="1"/>
          </p:cNvSpPr>
          <p:nvPr>
            <p:ph idx="1"/>
          </p:nvPr>
        </p:nvSpPr>
        <p:spPr/>
        <p:txBody>
          <a:bodyPr/>
          <a:lstStyle/>
          <a:p>
            <a:r>
              <a:rPr lang="en-US" b="1" dirty="0">
                <a:solidFill>
                  <a:schemeClr val="tx1">
                    <a:lumMod val="65000"/>
                    <a:lumOff val="35000"/>
                  </a:schemeClr>
                </a:solidFill>
              </a:rPr>
              <a:t>Recommendations</a:t>
            </a:r>
            <a:r>
              <a:rPr lang="en-US" b="1" dirty="0" smtClean="0">
                <a:solidFill>
                  <a:schemeClr val="tx1">
                    <a:lumMod val="65000"/>
                    <a:lumOff val="35000"/>
                  </a:schemeClr>
                </a:solidFill>
              </a:rPr>
              <a:t>:</a:t>
            </a:r>
          </a:p>
          <a:p>
            <a:pPr lvl="1"/>
            <a:r>
              <a:rPr lang="en-US" dirty="0" smtClean="0">
                <a:solidFill>
                  <a:schemeClr val="tx1">
                    <a:lumMod val="65000"/>
                    <a:lumOff val="35000"/>
                  </a:schemeClr>
                </a:solidFill>
              </a:rPr>
              <a:t>Revise Assessment rubrics</a:t>
            </a:r>
            <a:endParaRPr lang="en-US" dirty="0" smtClean="0">
              <a:solidFill>
                <a:srgbClr val="FF0000"/>
              </a:solidFill>
            </a:endParaRPr>
          </a:p>
          <a:p>
            <a:pPr lvl="1"/>
            <a:r>
              <a:rPr lang="en-US" dirty="0" smtClean="0">
                <a:solidFill>
                  <a:schemeClr val="tx1">
                    <a:lumMod val="65000"/>
                    <a:lumOff val="35000"/>
                  </a:schemeClr>
                </a:solidFill>
              </a:rPr>
              <a:t>Teacher feedback</a:t>
            </a:r>
          </a:p>
        </p:txBody>
      </p:sp>
      <p:pic>
        <p:nvPicPr>
          <p:cNvPr id="1026" name="Picture 2" descr="C:\Users\Susan\AppData\Local\Microsoft\Windows\Temporary Internet Files\Content.IE5\SC31WS5F\MC900432663[1].png"/>
          <p:cNvPicPr>
            <a:picLocks noChangeAspect="1" noChangeArrowheads="1"/>
          </p:cNvPicPr>
          <p:nvPr/>
        </p:nvPicPr>
        <p:blipFill>
          <a:blip r:embed="rId3" cstate="print"/>
          <a:srcRect/>
          <a:stretch>
            <a:fillRect/>
          </a:stretch>
        </p:blipFill>
        <p:spPr bwMode="auto">
          <a:xfrm>
            <a:off x="4953000" y="2971800"/>
            <a:ext cx="3276600" cy="3276600"/>
          </a:xfrm>
          <a:prstGeom prst="rect">
            <a:avLst/>
          </a:prstGeom>
          <a:noFill/>
        </p:spPr>
      </p:pic>
    </p:spTree>
    <p:extLst>
      <p:ext uri="{BB962C8B-B14F-4D97-AF65-F5344CB8AC3E}">
        <p14:creationId xmlns:p14="http://schemas.microsoft.com/office/powerpoint/2010/main" xmlns="" val="3320297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Content Placeholder 2"/>
          <p:cNvSpPr>
            <a:spLocks noGrp="1"/>
          </p:cNvSpPr>
          <p:nvPr>
            <p:ph idx="1"/>
          </p:nvPr>
        </p:nvSpPr>
        <p:spPr/>
        <p:txBody>
          <a:bodyPr>
            <a:normAutofit/>
          </a:bodyPr>
          <a:lstStyle/>
          <a:p>
            <a:r>
              <a:rPr lang="en-US" b="1" dirty="0" smtClean="0">
                <a:solidFill>
                  <a:schemeClr val="tx1">
                    <a:lumMod val="65000"/>
                    <a:lumOff val="35000"/>
                  </a:schemeClr>
                </a:solidFill>
              </a:rPr>
              <a:t>Strengths: </a:t>
            </a:r>
          </a:p>
          <a:p>
            <a:pPr lvl="1"/>
            <a:r>
              <a:rPr lang="en-US" dirty="0" smtClean="0">
                <a:solidFill>
                  <a:schemeClr val="tx1">
                    <a:lumMod val="65000"/>
                    <a:lumOff val="35000"/>
                  </a:schemeClr>
                </a:solidFill>
              </a:rPr>
              <a:t>Easy course navigation</a:t>
            </a:r>
          </a:p>
          <a:p>
            <a:pPr lvl="1"/>
            <a:r>
              <a:rPr lang="en-US" dirty="0" smtClean="0">
                <a:solidFill>
                  <a:schemeClr val="tx1">
                    <a:lumMod val="65000"/>
                    <a:lumOff val="35000"/>
                  </a:schemeClr>
                </a:solidFill>
              </a:rPr>
              <a:t>digital resources:</a:t>
            </a:r>
          </a:p>
          <a:p>
            <a:pPr lvl="2"/>
            <a:r>
              <a:rPr lang="en-US" dirty="0" smtClean="0">
                <a:solidFill>
                  <a:schemeClr val="tx1">
                    <a:lumMod val="65000"/>
                    <a:lumOff val="35000"/>
                  </a:schemeClr>
                </a:solidFill>
              </a:rPr>
              <a:t>Variety</a:t>
            </a:r>
          </a:p>
          <a:p>
            <a:pPr lvl="2"/>
            <a:r>
              <a:rPr lang="en-US" dirty="0" smtClean="0">
                <a:solidFill>
                  <a:schemeClr val="tx1">
                    <a:lumMod val="65000"/>
                    <a:lumOff val="35000"/>
                  </a:schemeClr>
                </a:solidFill>
              </a:rPr>
              <a:t>Balanced - traditional and digital</a:t>
            </a:r>
          </a:p>
          <a:p>
            <a:r>
              <a:rPr lang="en-US" b="1" dirty="0">
                <a:solidFill>
                  <a:schemeClr val="tx1">
                    <a:lumMod val="65000"/>
                    <a:lumOff val="35000"/>
                  </a:schemeClr>
                </a:solidFill>
              </a:rPr>
              <a:t>Weaknesses:</a:t>
            </a:r>
          </a:p>
          <a:p>
            <a:pPr lvl="1"/>
            <a:r>
              <a:rPr lang="en-US" dirty="0">
                <a:solidFill>
                  <a:schemeClr val="tx1">
                    <a:lumMod val="65000"/>
                    <a:lumOff val="35000"/>
                  </a:schemeClr>
                </a:solidFill>
              </a:rPr>
              <a:t>Resource technology</a:t>
            </a:r>
          </a:p>
          <a:p>
            <a:pPr lvl="2"/>
            <a:r>
              <a:rPr lang="en-US" dirty="0">
                <a:solidFill>
                  <a:schemeClr val="tx1">
                    <a:lumMod val="65000"/>
                    <a:lumOff val="35000"/>
                  </a:schemeClr>
                </a:solidFill>
              </a:rPr>
              <a:t>Increased Interaction</a:t>
            </a:r>
          </a:p>
          <a:p>
            <a:pPr lvl="3"/>
            <a:r>
              <a:rPr lang="en-US" dirty="0">
                <a:solidFill>
                  <a:schemeClr val="tx1">
                    <a:lumMod val="65000"/>
                    <a:lumOff val="35000"/>
                  </a:schemeClr>
                </a:solidFill>
              </a:rPr>
              <a:t>Student –to-Student</a:t>
            </a:r>
          </a:p>
          <a:p>
            <a:pPr lvl="2"/>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Technology</a:t>
            </a:r>
          </a:p>
        </p:txBody>
      </p:sp>
      <p:sp>
        <p:nvSpPr>
          <p:cNvPr id="3" name="Content Placeholder 2"/>
          <p:cNvSpPr>
            <a:spLocks noGrp="1"/>
          </p:cNvSpPr>
          <p:nvPr>
            <p:ph idx="1"/>
          </p:nvPr>
        </p:nvSpPr>
        <p:spPr/>
        <p:txBody>
          <a:bodyPr>
            <a:normAutofit/>
          </a:bodyPr>
          <a:lstStyle/>
          <a:p>
            <a:r>
              <a:rPr lang="en-US" b="1" dirty="0">
                <a:solidFill>
                  <a:schemeClr val="tx1">
                    <a:lumMod val="65000"/>
                    <a:lumOff val="35000"/>
                  </a:schemeClr>
                </a:solidFill>
              </a:rPr>
              <a:t>Types and frequency: </a:t>
            </a:r>
            <a:endParaRPr lang="en-US" b="1" dirty="0" smtClean="0">
              <a:solidFill>
                <a:schemeClr val="tx1">
                  <a:lumMod val="65000"/>
                  <a:lumOff val="35000"/>
                </a:schemeClr>
              </a:solidFill>
            </a:endParaRPr>
          </a:p>
          <a:p>
            <a:r>
              <a:rPr lang="en-US" dirty="0" smtClean="0">
                <a:solidFill>
                  <a:schemeClr val="tx1">
                    <a:lumMod val="65000"/>
                    <a:lumOff val="35000"/>
                  </a:schemeClr>
                </a:solidFill>
              </a:rPr>
              <a:t>Weekly incorporation of technology -</a:t>
            </a:r>
          </a:p>
          <a:p>
            <a:pPr lvl="1"/>
            <a:r>
              <a:rPr lang="en-US" dirty="0" smtClean="0">
                <a:solidFill>
                  <a:schemeClr val="tx1">
                    <a:lumMod val="65000"/>
                    <a:lumOff val="35000"/>
                  </a:schemeClr>
                </a:solidFill>
              </a:rPr>
              <a:t>Online readings, Videos, </a:t>
            </a:r>
            <a:r>
              <a:rPr lang="en-US" dirty="0" smtClean="0">
                <a:solidFill>
                  <a:schemeClr val="tx1">
                    <a:lumMod val="65000"/>
                    <a:lumOff val="35000"/>
                  </a:schemeClr>
                </a:solidFill>
              </a:rPr>
              <a:t>Digital Images</a:t>
            </a:r>
            <a:endParaRPr lang="en-US" dirty="0" smtClean="0">
              <a:solidFill>
                <a:schemeClr val="tx1">
                  <a:lumMod val="65000"/>
                  <a:lumOff val="35000"/>
                </a:schemeClr>
              </a:solidFill>
            </a:endParaRPr>
          </a:p>
          <a:p>
            <a:r>
              <a:rPr lang="en-US" b="1" dirty="0">
                <a:solidFill>
                  <a:schemeClr val="tx1">
                    <a:lumMod val="65000"/>
                    <a:lumOff val="35000"/>
                  </a:schemeClr>
                </a:solidFill>
              </a:rPr>
              <a:t>Recommendations:</a:t>
            </a:r>
          </a:p>
          <a:p>
            <a:r>
              <a:rPr lang="en-US" dirty="0" smtClean="0">
                <a:solidFill>
                  <a:schemeClr val="tx1">
                    <a:lumMod val="65000"/>
                    <a:lumOff val="35000"/>
                  </a:schemeClr>
                </a:solidFill>
              </a:rPr>
              <a:t>Online journals</a:t>
            </a:r>
          </a:p>
          <a:p>
            <a:r>
              <a:rPr lang="en-US" dirty="0" smtClean="0">
                <a:solidFill>
                  <a:schemeClr val="tx1">
                    <a:lumMod val="65000"/>
                    <a:lumOff val="35000"/>
                  </a:schemeClr>
                </a:solidFill>
              </a:rPr>
              <a:t>Use an interactive calendar</a:t>
            </a:r>
            <a:endParaRPr lang="en-US" dirty="0">
              <a:solidFill>
                <a:schemeClr val="tx1">
                  <a:lumMod val="65000"/>
                  <a:lumOff val="35000"/>
                </a:schemeClr>
              </a:solidFill>
            </a:endParaRPr>
          </a:p>
          <a:p>
            <a:pPr lvl="1"/>
            <a:endParaRPr lang="en-US" dirty="0" smtClean="0"/>
          </a:p>
          <a:p>
            <a:pPr lvl="1"/>
            <a:endParaRPr lang="en-US" dirty="0"/>
          </a:p>
          <a:p>
            <a:endParaRPr lang="en-US" dirty="0"/>
          </a:p>
        </p:txBody>
      </p:sp>
    </p:spTree>
    <p:extLst>
      <p:ext uri="{BB962C8B-B14F-4D97-AF65-F5344CB8AC3E}">
        <p14:creationId xmlns:p14="http://schemas.microsoft.com/office/powerpoint/2010/main" xmlns="" val="108459806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6cefca26cfd723173d4fc5f1a1f41ba8a745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358</TotalTime>
  <Words>757</Words>
  <Application>Microsoft Office PowerPoint</Application>
  <PresentationFormat>On-screen Show (4:3)</PresentationFormat>
  <Paragraphs>124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Solstice</vt:lpstr>
      <vt:lpstr>HCOA 8th Grade Language Arts </vt:lpstr>
      <vt:lpstr>Content</vt:lpstr>
      <vt:lpstr>Instructional Design</vt:lpstr>
      <vt:lpstr>Instructional Design</vt:lpstr>
      <vt:lpstr>Student Assessment:</vt:lpstr>
      <vt:lpstr>Student Assessment:</vt:lpstr>
      <vt:lpstr>Technology</vt:lpstr>
      <vt:lpstr>Technology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HCOA 8th Grade Language Arts: 2 semesters</dc:title>
  <dc:creator>susan robinson</dc:creator>
  <cp:lastModifiedBy>susan robinson</cp:lastModifiedBy>
  <cp:revision>17</cp:revision>
  <dcterms:created xsi:type="dcterms:W3CDTF">2012-11-04T15:02:07Z</dcterms:created>
  <dcterms:modified xsi:type="dcterms:W3CDTF">2012-11-08T23:12:22Z</dcterms:modified>
</cp:coreProperties>
</file>